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74" r:id="rId2"/>
  </p:sldIdLst>
  <p:sldSz cx="7239000" cy="1066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AR P丸ゴシック体M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>
          <p15:clr>
            <a:srgbClr val="A4A3A4"/>
          </p15:clr>
        </p15:guide>
        <p15:guide id="2" pos="22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交流センター 油縄子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ECFF"/>
    <a:srgbClr val="FF0000"/>
    <a:srgbClr val="E5F5FF"/>
    <a:srgbClr val="66FFCC"/>
    <a:srgbClr val="66FFFF"/>
    <a:srgbClr val="CC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7352" autoAdjust="0"/>
  </p:normalViewPr>
  <p:slideViewPr>
    <p:cSldViewPr>
      <p:cViewPr>
        <p:scale>
          <a:sx n="94" d="100"/>
          <a:sy n="94" d="100"/>
        </p:scale>
        <p:origin x="1080" y="44"/>
      </p:cViewPr>
      <p:guideLst>
        <p:guide orient="horz" pos="3360"/>
        <p:guide pos="2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83E92A5E-239D-0B31-39AA-52D4FDB783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04" tIns="45552" rIns="91104" bIns="45552" numCol="1" anchor="t" anchorCtr="0" compatLnSpc="1">
            <a:prstTxWarp prst="textNoShape">
              <a:avLst/>
            </a:prstTxWarp>
          </a:bodyPr>
          <a:lstStyle>
            <a:lvl1pPr defTabSz="909503" eaLnBrk="1" hangingPunct="1">
              <a:defRPr sz="13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FF465BCC-3D46-09E4-5758-736DACECD23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04" tIns="45552" rIns="91104" bIns="45552" numCol="1" anchor="t" anchorCtr="0" compatLnSpc="1">
            <a:prstTxWarp prst="textNoShape">
              <a:avLst/>
            </a:prstTxWarp>
          </a:bodyPr>
          <a:lstStyle>
            <a:lvl1pPr algn="r" defTabSz="909503" eaLnBrk="1" hangingPunct="1">
              <a:defRPr sz="13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DD49F3DF-70B4-AD39-A32A-E379CB61CA9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04" tIns="45552" rIns="91104" bIns="45552" numCol="1" anchor="b" anchorCtr="0" compatLnSpc="1">
            <a:prstTxWarp prst="textNoShape">
              <a:avLst/>
            </a:prstTxWarp>
          </a:bodyPr>
          <a:lstStyle>
            <a:lvl1pPr defTabSz="909503" eaLnBrk="1" hangingPunct="1">
              <a:defRPr sz="13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F2B72563-E92F-B8AE-1D94-DA0E6191642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4188"/>
            <a:ext cx="29194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04" tIns="45552" rIns="91104" bIns="45552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3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65A3572-1A29-4BA5-B5BB-494EB5638F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2925" y="3314700"/>
            <a:ext cx="6153150" cy="2286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5850" y="6045200"/>
            <a:ext cx="5067300" cy="27257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6EE53-CF62-301E-24D5-82C1EB44EC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C273B5-8E8F-EDA4-E2C5-806D8FE297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4560F8-814A-49B5-4E96-612C52811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59F7F-B2DC-4730-A87F-2FC932F226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369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8184F7-59B2-2A36-693F-26B5859E2A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FECBF2-758B-348E-730E-C9958A133E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2D70DB-A0DF-2C10-291A-A71E34EB3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DB16C-E889-46B4-A799-AF30885147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0850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57788" y="947738"/>
            <a:ext cx="1538287" cy="8534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42925" y="947738"/>
            <a:ext cx="4462463" cy="8534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BA3A56-C9EC-6733-82B7-15AD664C5D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EE4915-266A-4EC8-0B57-45971E8B75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10CEA2-7987-DEA0-92F7-760114A906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13196-9759-434C-B2AC-7F0B36762D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999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EDB583-FFDD-CDDF-F3FF-098520C0E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07EAD5-C072-A3E8-EC79-28731CC649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2E27E9-C183-7FC4-46C6-239E6E71A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350C5-9B51-43F1-BF47-A6464F5CDA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503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500" y="6854825"/>
            <a:ext cx="6153150" cy="21193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1500" y="4521200"/>
            <a:ext cx="6153150" cy="23336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524B1-A784-F59F-C901-DB6AED7C0B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F11C49-340E-FC45-6F41-65FF7FDEE1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033088-FE90-CF7F-E67C-41CCEC974A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99ED0-9A86-4C54-8BFD-6B55427FB0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903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42925" y="3081338"/>
            <a:ext cx="3000375" cy="640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95700" y="3081338"/>
            <a:ext cx="3000375" cy="640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5E7B57-F181-B15E-119F-E42ABC9F9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DA8300-A59D-E162-4256-6068607CF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4AE393-7EEE-3A10-4394-1D25285893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3B133-D499-4F97-B3A6-4DB9C16C75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877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1950" y="427038"/>
            <a:ext cx="6515100" cy="1778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1950" y="2387600"/>
            <a:ext cx="3198813" cy="9953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1950" y="3382963"/>
            <a:ext cx="3198813" cy="6146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76650" y="2387600"/>
            <a:ext cx="3200400" cy="9953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76650" y="3382963"/>
            <a:ext cx="3200400" cy="6146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A7DB769-3227-DACF-187B-03452E62CD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94AE71-3CD3-97FB-C289-FB57D5D56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B38A09-CA04-CCE4-C0C3-0BA110C42B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E8ED4-95E3-49BD-96ED-3132DA8377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824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05510A-D92B-19B1-D560-5B404F9926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9F02EB8-003B-C208-79AB-CD496410F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8F2888-DA3E-0C4A-B2BB-EEFF7CA47D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CAAB8-3A68-4381-840A-9AFF37F613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20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91D3B2B-C812-3784-D464-60C5BDFE8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EE198D6-BF5B-0873-4674-3BC7BA456F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3E39AB3-71E2-428A-D4E8-A5F0187E6D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AC250-AA4A-431F-BD42-18D514EE51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162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1950" y="425450"/>
            <a:ext cx="2381250" cy="180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30513" y="425450"/>
            <a:ext cx="4046537" cy="91043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1950" y="2232025"/>
            <a:ext cx="2381250" cy="72977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234423-C526-F9A6-B7DF-504612B2CF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4EF0EC-FA47-2A81-E549-6A00464E67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81ADE-2C3F-22F9-ED1A-0F64FC550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90CE6-C986-4778-9370-0E9F52B334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758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9225" y="7467600"/>
            <a:ext cx="4343400" cy="8810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9225" y="952500"/>
            <a:ext cx="4343400" cy="6400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9225" y="8348663"/>
            <a:ext cx="4343400" cy="1252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56E278-BC6F-D602-B894-6FEEC017C4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A7131A-7AF3-8110-BAF4-DD1AB82B5E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D11E74-8A25-2A30-8AC0-BE75C518F5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9CE22-C672-4DB3-9A47-30A08628FC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167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D03E08-FC2C-CA0B-58DE-C99ABF3B1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42925" y="947738"/>
            <a:ext cx="6153150" cy="177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4EBD5F1-D53C-9CDF-9429-FEE092ADB4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42925" y="3081338"/>
            <a:ext cx="6153150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46CFA2F-5727-AFDD-E394-A96842D12F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2925" y="9720263"/>
            <a:ext cx="1508125" cy="711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EE351F6-7AA1-9997-31E9-835C6E86B1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73325" y="9720263"/>
            <a:ext cx="2292350" cy="711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EE213EB-1613-EAA6-A3E1-F2ADF8B941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87950" y="9720263"/>
            <a:ext cx="1508125" cy="711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DD2AD0A-2141-4B70-8668-54FF4467BB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7338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3018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jpeg"/><Relationship Id="rId4" Type="http://schemas.openxmlformats.org/officeDocument/2006/relationships/image" Target="../media/image1.pn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8">
            <a:extLst>
              <a:ext uri="{FF2B5EF4-FFF2-40B4-BE49-F238E27FC236}">
                <a16:creationId xmlns:a16="http://schemas.microsoft.com/office/drawing/2014/main" id="{425ED3D8-E33E-4AD7-FD3A-B9C565BB7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1768" y="255108"/>
            <a:ext cx="4335463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latin typeface="AR P丸ゴシック体M" pitchFamily="50" charset="-128"/>
                <a:ea typeface="AR P丸ゴシック体M" pitchFamily="50" charset="-128"/>
              </a:rPr>
              <a:t>令和</a:t>
            </a:r>
            <a:r>
              <a:rPr lang="ja-JP" altLang="en-US" sz="2800" b="1" dirty="0">
                <a:latin typeface="AR P丸ゴシック体M" pitchFamily="50" charset="-128"/>
                <a:ea typeface="AR P丸ゴシック体M" pitchFamily="50" charset="-128"/>
              </a:rPr>
              <a:t>７</a:t>
            </a:r>
            <a:r>
              <a:rPr lang="ja-JP" altLang="en-US" sz="2400" b="1" dirty="0">
                <a:latin typeface="AR P丸ゴシック体M" pitchFamily="50" charset="-128"/>
                <a:ea typeface="AR P丸ゴシック体M" pitchFamily="50" charset="-128"/>
              </a:rPr>
              <a:t>年度　</a:t>
            </a:r>
            <a:r>
              <a:rPr lang="ja-JP" altLang="en-US" b="1" dirty="0">
                <a:latin typeface="AR P丸ゴシック体M" pitchFamily="50" charset="-128"/>
                <a:ea typeface="AR P丸ゴシック体M" pitchFamily="50" charset="-128"/>
              </a:rPr>
              <a:t>油縄子学区</a:t>
            </a:r>
          </a:p>
        </p:txBody>
      </p:sp>
      <p:sp>
        <p:nvSpPr>
          <p:cNvPr id="4099" name="Text Box 19">
            <a:extLst>
              <a:ext uri="{FF2B5EF4-FFF2-40B4-BE49-F238E27FC236}">
                <a16:creationId xmlns:a16="http://schemas.microsoft.com/office/drawing/2014/main" id="{69499A6B-3061-E442-435F-37D62D41D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101" y="9774903"/>
            <a:ext cx="4946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627" tIns="43813" rIns="87627" bIns="43813">
            <a:spAutoFit/>
          </a:bodyPr>
          <a:lstStyle>
            <a:lvl1pPr defTabSz="876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8763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8763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8763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8763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876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876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876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876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000" b="1" dirty="0">
                <a:solidFill>
                  <a:srgbClr val="FF0066"/>
                </a:solidFill>
                <a:latin typeface="AR P丸ゴシック体E" pitchFamily="50" charset="-128"/>
                <a:ea typeface="AR P丸ゴシック体E" pitchFamily="50" charset="-128"/>
              </a:rPr>
              <a:t>主催　油縄子学区コミュニティ推進会</a:t>
            </a:r>
          </a:p>
        </p:txBody>
      </p:sp>
      <p:sp>
        <p:nvSpPr>
          <p:cNvPr id="33822" name="WordArt 30">
            <a:extLst>
              <a:ext uri="{FF2B5EF4-FFF2-40B4-BE49-F238E27FC236}">
                <a16:creationId xmlns:a16="http://schemas.microsoft.com/office/drawing/2014/main" id="{41272908-2670-E0B1-6B20-864A9858080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42910" y="2202027"/>
            <a:ext cx="2521970" cy="73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ja-JP" alt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ＭＳ Ｐゴシック"/>
                <a:ea typeface="ＭＳ Ｐゴシック"/>
              </a:rPr>
              <a:t>１０</a:t>
            </a:r>
            <a:r>
              <a:rPr lang="en-US" altLang="ja-JP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ＭＳ Ｐゴシック"/>
                <a:ea typeface="ＭＳ Ｐゴシック"/>
              </a:rPr>
              <a:t>/</a:t>
            </a:r>
            <a:r>
              <a:rPr lang="ja-JP" alt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ＭＳ Ｐゴシック"/>
                <a:ea typeface="ＭＳ Ｐゴシック"/>
              </a:rPr>
              <a:t>１９（日）</a:t>
            </a:r>
          </a:p>
        </p:txBody>
      </p:sp>
      <p:sp>
        <p:nvSpPr>
          <p:cNvPr id="4102" name="Text Box 40">
            <a:extLst>
              <a:ext uri="{FF2B5EF4-FFF2-40B4-BE49-F238E27FC236}">
                <a16:creationId xmlns:a16="http://schemas.microsoft.com/office/drawing/2014/main" id="{F7A16F0A-4951-A6E3-97EB-34D38E9BC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66" y="8878384"/>
            <a:ext cx="62182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000" b="1" dirty="0">
                <a:ea typeface="AR P丸ゴシック体M" pitchFamily="50" charset="-128"/>
              </a:rPr>
              <a:t>大玉送り　玉入れ　パン食い競走　 じゃんけん大会</a:t>
            </a:r>
          </a:p>
        </p:txBody>
      </p:sp>
      <p:sp>
        <p:nvSpPr>
          <p:cNvPr id="4103" name="テキスト ボックス 5">
            <a:extLst>
              <a:ext uri="{FF2B5EF4-FFF2-40B4-BE49-F238E27FC236}">
                <a16:creationId xmlns:a16="http://schemas.microsoft.com/office/drawing/2014/main" id="{B36244A7-4229-B1C5-7C91-A711DFB15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3690458"/>
            <a:ext cx="53133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AR丸ゴシック体E" pitchFamily="49" charset="-128"/>
                <a:ea typeface="AR丸ゴシック体E" pitchFamily="49" charset="-128"/>
              </a:rPr>
              <a:t>（市の防災放送で確認下さい　当日午前８時頃）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BFD23FD-061E-ABFA-9C27-D8B4F3416D17}"/>
              </a:ext>
            </a:extLst>
          </p:cNvPr>
          <p:cNvSpPr/>
          <p:nvPr/>
        </p:nvSpPr>
        <p:spPr>
          <a:xfrm>
            <a:off x="-46037" y="3008055"/>
            <a:ext cx="6777037" cy="873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b="1" dirty="0">
                <a:solidFill>
                  <a:schemeClr val="accent2"/>
                </a:solidFill>
                <a:highlight>
                  <a:srgbClr val="CCECFF"/>
                </a:highlight>
              </a:rPr>
              <a:t>防災訓練　</a:t>
            </a:r>
            <a:r>
              <a:rPr lang="ja-JP" altLang="en-US" sz="4000" b="1" dirty="0">
                <a:solidFill>
                  <a:schemeClr val="tx1"/>
                </a:solidFill>
                <a:highlight>
                  <a:srgbClr val="CCECFF"/>
                </a:highlight>
              </a:rPr>
              <a:t>９時～１０時２０分</a:t>
            </a:r>
            <a:endParaRPr lang="ja-JP" altLang="en-US" sz="4000" b="1" dirty="0">
              <a:solidFill>
                <a:schemeClr val="bg1"/>
              </a:solidFill>
              <a:highlight>
                <a:srgbClr val="CCECFF"/>
              </a:highlight>
            </a:endParaRPr>
          </a:p>
        </p:txBody>
      </p:sp>
      <p:grpSp>
        <p:nvGrpSpPr>
          <p:cNvPr id="4107" name="グループ化 3">
            <a:extLst>
              <a:ext uri="{FF2B5EF4-FFF2-40B4-BE49-F238E27FC236}">
                <a16:creationId xmlns:a16="http://schemas.microsoft.com/office/drawing/2014/main" id="{B3CCC256-E52E-42CD-8E89-98DD1E7A67CB}"/>
              </a:ext>
            </a:extLst>
          </p:cNvPr>
          <p:cNvGrpSpPr>
            <a:grpSpLocks/>
          </p:cNvGrpSpPr>
          <p:nvPr/>
        </p:nvGrpSpPr>
        <p:grpSpPr bwMode="auto">
          <a:xfrm>
            <a:off x="3241667" y="4449155"/>
            <a:ext cx="1512895" cy="855663"/>
            <a:chOff x="1108721" y="4364038"/>
            <a:chExt cx="1511942" cy="855793"/>
          </a:xfrm>
        </p:grpSpPr>
        <p:graphicFrame>
          <p:nvGraphicFramePr>
            <p:cNvPr id="4125" name="Object 31">
              <a:extLst>
                <a:ext uri="{FF2B5EF4-FFF2-40B4-BE49-F238E27FC236}">
                  <a16:creationId xmlns:a16="http://schemas.microsoft.com/office/drawing/2014/main" id="{6D551892-7595-4B62-1B16-0D308135A9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56587" y="4364038"/>
            <a:ext cx="864076" cy="8557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0" name="花子フォトレタッチ 1.0 /R.1" r:id="rId3" imgW="4466667" imgH="4428571" progId="HPT.Document.1">
                    <p:embed/>
                  </p:oleObj>
                </mc:Choice>
                <mc:Fallback>
                  <p:oleObj name="花子フォトレタッチ 1.0 /R.1" r:id="rId3" imgW="4466667" imgH="4428571" progId="HPT.Document.1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6587" y="4364038"/>
                          <a:ext cx="864076" cy="8557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6" name="Object 23">
              <a:extLst>
                <a:ext uri="{FF2B5EF4-FFF2-40B4-BE49-F238E27FC236}">
                  <a16:creationId xmlns:a16="http://schemas.microsoft.com/office/drawing/2014/main" id="{7C32126A-DE96-0C09-1AE1-86BE98E44E0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8721" y="4472799"/>
            <a:ext cx="447393" cy="457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1" name="花子フォトレタッチ 1.0 /R.1" r:id="rId5" imgW="4486901" imgH="4600000" progId="HPT.Document.1">
                    <p:embed/>
                  </p:oleObj>
                </mc:Choice>
                <mc:Fallback>
                  <p:oleObj name="花子フォトレタッチ 1.0 /R.1" r:id="rId5" imgW="4486901" imgH="4600000" progId="HPT.Document.1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8721" y="4472799"/>
                          <a:ext cx="447393" cy="4572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66CC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99000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8" name="Text Box 43">
            <a:extLst>
              <a:ext uri="{FF2B5EF4-FFF2-40B4-BE49-F238E27FC236}">
                <a16:creationId xmlns:a16="http://schemas.microsoft.com/office/drawing/2014/main" id="{339320CD-BF3A-29B4-3CE5-97C7E98B6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22" y="4397912"/>
            <a:ext cx="2057400" cy="117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ct val="50000"/>
              </a:spcBef>
              <a:buFontTx/>
              <a:buNone/>
            </a:pPr>
            <a:r>
              <a:rPr lang="ja-JP" altLang="en-US" sz="2000" b="1" dirty="0">
                <a:ea typeface="AR P丸ゴシック体M" pitchFamily="50" charset="-128"/>
              </a:rPr>
              <a:t>➀</a:t>
            </a:r>
            <a:r>
              <a:rPr lang="en-US" altLang="ja-JP" sz="1800" b="1" dirty="0">
                <a:ea typeface="AR P丸ゴシック体M" pitchFamily="50" charset="-128"/>
              </a:rPr>
              <a:t> </a:t>
            </a:r>
            <a:r>
              <a:rPr lang="ja-JP" altLang="en-US" sz="2000" b="1" dirty="0">
                <a:ea typeface="AR P丸ゴシック体M" pitchFamily="50" charset="-128"/>
              </a:rPr>
              <a:t>救急救命訓練</a:t>
            </a:r>
            <a:endParaRPr lang="en-US" altLang="ja-JP" sz="2000" b="1" dirty="0">
              <a:ea typeface="AR P丸ゴシック体M" pitchFamily="50" charset="-128"/>
            </a:endParaRPr>
          </a:p>
          <a:p>
            <a:pPr eaLnBrk="1" hangingPunct="1">
              <a:lnSpc>
                <a:spcPts val="2000"/>
              </a:lnSpc>
              <a:spcBef>
                <a:spcPct val="50000"/>
              </a:spcBef>
              <a:buFontTx/>
              <a:buNone/>
            </a:pPr>
            <a:r>
              <a:rPr lang="ja-JP" altLang="en-US" sz="2000" b="1" dirty="0">
                <a:ea typeface="AR P丸ゴシック体M" pitchFamily="50" charset="-128"/>
              </a:rPr>
              <a:t>②初期消火訓練</a:t>
            </a:r>
          </a:p>
          <a:p>
            <a:pPr eaLnBrk="1" hangingPunct="1">
              <a:lnSpc>
                <a:spcPts val="2000"/>
              </a:lnSpc>
              <a:spcBef>
                <a:spcPct val="50000"/>
              </a:spcBef>
              <a:buFontTx/>
              <a:buNone/>
            </a:pPr>
            <a:r>
              <a:rPr lang="ja-JP" altLang="en-US" sz="2000" b="1" dirty="0">
                <a:ea typeface="AR P丸ゴシック体M" pitchFamily="50" charset="-128"/>
              </a:rPr>
              <a:t>③煙道体験</a:t>
            </a:r>
          </a:p>
        </p:txBody>
      </p:sp>
      <p:pic>
        <p:nvPicPr>
          <p:cNvPr id="3" name="Picture 4" descr="クリックすると新しいウィンドウで開きます">
            <a:extLst>
              <a:ext uri="{FF2B5EF4-FFF2-40B4-BE49-F238E27FC236}">
                <a16:creationId xmlns:a16="http://schemas.microsoft.com/office/drawing/2014/main" id="{8675C1D7-C53A-E78C-7E68-42E323C73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853" y="4357345"/>
            <a:ext cx="1381270" cy="9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DE91089-676B-DF65-D693-261060100B40}"/>
              </a:ext>
            </a:extLst>
          </p:cNvPr>
          <p:cNvSpPr/>
          <p:nvPr/>
        </p:nvSpPr>
        <p:spPr bwMode="auto">
          <a:xfrm>
            <a:off x="127000" y="5683163"/>
            <a:ext cx="6985000" cy="8731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000" b="1" dirty="0">
                <a:solidFill>
                  <a:schemeClr val="accent2"/>
                </a:solidFill>
                <a:highlight>
                  <a:srgbClr val="CCECFF"/>
                </a:highlight>
              </a:rPr>
              <a:t>ミニ運動会</a:t>
            </a:r>
            <a:r>
              <a:rPr lang="ja-JP" altLang="en-US" b="1" dirty="0">
                <a:solidFill>
                  <a:schemeClr val="accent2"/>
                </a:solidFill>
                <a:highlight>
                  <a:srgbClr val="CCECFF"/>
                </a:highlight>
              </a:rPr>
              <a:t>　</a:t>
            </a:r>
            <a:r>
              <a:rPr lang="ja-JP" altLang="en-US" sz="4000" b="1" dirty="0">
                <a:solidFill>
                  <a:schemeClr val="tx1"/>
                </a:solidFill>
                <a:highlight>
                  <a:srgbClr val="CCECFF"/>
                </a:highlight>
              </a:rPr>
              <a:t>１０時３０分～１２時</a:t>
            </a:r>
          </a:p>
        </p:txBody>
      </p:sp>
      <p:sp>
        <p:nvSpPr>
          <p:cNvPr id="4112" name="テキスト ボックス 4">
            <a:extLst>
              <a:ext uri="{FF2B5EF4-FFF2-40B4-BE49-F238E27FC236}">
                <a16:creationId xmlns:a16="http://schemas.microsoft.com/office/drawing/2014/main" id="{30C7B27A-A29A-19EC-2B20-65153C21E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66" y="8469821"/>
            <a:ext cx="15573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AR P丸ゴシック体M" pitchFamily="50" charset="-128"/>
              </a:defRPr>
            </a:lvl9pPr>
          </a:lstStyle>
          <a:p>
            <a:r>
              <a:rPr lang="ja-JP" altLang="en-US" b="1" dirty="0"/>
              <a:t>競技内容</a:t>
            </a:r>
          </a:p>
        </p:txBody>
      </p:sp>
      <p:sp>
        <p:nvSpPr>
          <p:cNvPr id="6" name="スマイル 5">
            <a:extLst>
              <a:ext uri="{FF2B5EF4-FFF2-40B4-BE49-F238E27FC236}">
                <a16:creationId xmlns:a16="http://schemas.microsoft.com/office/drawing/2014/main" id="{170F16E5-2737-B19D-5FC5-C98C140048F5}"/>
              </a:ext>
            </a:extLst>
          </p:cNvPr>
          <p:cNvSpPr/>
          <p:nvPr/>
        </p:nvSpPr>
        <p:spPr>
          <a:xfrm>
            <a:off x="526358" y="8534847"/>
            <a:ext cx="316552" cy="325438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1E7DB0B-108D-0A29-DA96-06FB93067AF8}"/>
              </a:ext>
            </a:extLst>
          </p:cNvPr>
          <p:cNvGrpSpPr/>
          <p:nvPr/>
        </p:nvGrpSpPr>
        <p:grpSpPr>
          <a:xfrm>
            <a:off x="4582966" y="9168649"/>
            <a:ext cx="2972117" cy="447760"/>
            <a:chOff x="766763" y="9521074"/>
            <a:chExt cx="2972117" cy="447760"/>
          </a:xfrm>
        </p:grpSpPr>
        <p:sp>
          <p:nvSpPr>
            <p:cNvPr id="4120" name="テキスト ボックス 7">
              <a:extLst>
                <a:ext uri="{FF2B5EF4-FFF2-40B4-BE49-F238E27FC236}">
                  <a16:creationId xmlns:a16="http://schemas.microsoft.com/office/drawing/2014/main" id="{66B6C759-BCF3-3919-0D91-8D2E0C04CE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6217" y="9560575"/>
              <a:ext cx="251266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9pPr>
            </a:lstStyle>
            <a:p>
              <a:r>
                <a:rPr lang="ja-JP" altLang="en-US" sz="2000" b="1" dirty="0"/>
                <a:t>参加賞あります</a:t>
              </a:r>
            </a:p>
          </p:txBody>
        </p:sp>
        <p:sp>
          <p:nvSpPr>
            <p:cNvPr id="10" name="星: 5 pt 9">
              <a:extLst>
                <a:ext uri="{FF2B5EF4-FFF2-40B4-BE49-F238E27FC236}">
                  <a16:creationId xmlns:a16="http://schemas.microsoft.com/office/drawing/2014/main" id="{9CE44337-8CEA-D02B-B970-DB3D285C6393}"/>
                </a:ext>
              </a:extLst>
            </p:cNvPr>
            <p:cNvSpPr/>
            <p:nvPr/>
          </p:nvSpPr>
          <p:spPr bwMode="auto">
            <a:xfrm>
              <a:off x="766763" y="9521074"/>
              <a:ext cx="413075" cy="447760"/>
            </a:xfrm>
            <a:prstGeom prst="star5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4115" name="グループ化 10">
            <a:extLst>
              <a:ext uri="{FF2B5EF4-FFF2-40B4-BE49-F238E27FC236}">
                <a16:creationId xmlns:a16="http://schemas.microsoft.com/office/drawing/2014/main" id="{14D377DF-1F1E-9D1C-EB1E-D06E4E4734EC}"/>
              </a:ext>
            </a:extLst>
          </p:cNvPr>
          <p:cNvGrpSpPr>
            <a:grpSpLocks/>
          </p:cNvGrpSpPr>
          <p:nvPr/>
        </p:nvGrpSpPr>
        <p:grpSpPr bwMode="auto">
          <a:xfrm>
            <a:off x="624147" y="7376066"/>
            <a:ext cx="6005512" cy="1106488"/>
            <a:chOff x="766438" y="7594629"/>
            <a:chExt cx="6005223" cy="1105864"/>
          </a:xfrm>
        </p:grpSpPr>
        <p:pic>
          <p:nvPicPr>
            <p:cNvPr id="4116" name="Picture 43" descr="Freeイラスト　パン食い競争  に対する画像結果">
              <a:extLst>
                <a:ext uri="{FF2B5EF4-FFF2-40B4-BE49-F238E27FC236}">
                  <a16:creationId xmlns:a16="http://schemas.microsoft.com/office/drawing/2014/main" id="{08DD2158-6CBB-C9C3-25B5-0D811236F7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9879" y="7619467"/>
              <a:ext cx="1447780" cy="108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7" name="Picture 47" descr="Freeイラスト　玉入れ競争  に対する画像結果">
              <a:extLst>
                <a:ext uri="{FF2B5EF4-FFF2-40B4-BE49-F238E27FC236}">
                  <a16:creationId xmlns:a16="http://schemas.microsoft.com/office/drawing/2014/main" id="{CEF5F606-293A-4CE0-64E3-5D72974659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0183" y="7599743"/>
              <a:ext cx="1445633" cy="108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49" descr="Freeイラスト　大玉送り競争  に対する画像結果">
              <a:extLst>
                <a:ext uri="{FF2B5EF4-FFF2-40B4-BE49-F238E27FC236}">
                  <a16:creationId xmlns:a16="http://schemas.microsoft.com/office/drawing/2014/main" id="{829AD760-8B2F-8A5E-57E3-5CC5B6F995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438" y="7620772"/>
              <a:ext cx="1557292" cy="996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9" name="Picture 25" descr="勝つ為に重要！ジャンケンの重要性！ | 目白卓球倶楽部公式サイト|東京 目白・高田馬場・下落合の卓球スクール">
              <a:extLst>
                <a:ext uri="{FF2B5EF4-FFF2-40B4-BE49-F238E27FC236}">
                  <a16:creationId xmlns:a16="http://schemas.microsoft.com/office/drawing/2014/main" id="{7812F395-37B7-81B4-BD6B-3B2B3380E6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0447" y="7594629"/>
              <a:ext cx="1121214" cy="1017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DE345DD-AB41-8436-02D0-A28A876DD2B1}"/>
              </a:ext>
            </a:extLst>
          </p:cNvPr>
          <p:cNvSpPr/>
          <p:nvPr/>
        </p:nvSpPr>
        <p:spPr>
          <a:xfrm>
            <a:off x="647700" y="858233"/>
            <a:ext cx="6083300" cy="107911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ja-JP" altLang="en-US" sz="5400" b="1" cap="none" spc="0" dirty="0">
                <a:ln/>
                <a:solidFill>
                  <a:schemeClr val="accent4"/>
                </a:solidFill>
                <a:effectLst/>
                <a:highlight>
                  <a:srgbClr val="FFFF00"/>
                </a:highlight>
              </a:rPr>
              <a:t>防災訓練・ﾐﾆ運動会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B6F064A-CBA4-FA80-5782-2E2B35B50690}"/>
              </a:ext>
            </a:extLst>
          </p:cNvPr>
          <p:cNvSpPr/>
          <p:nvPr/>
        </p:nvSpPr>
        <p:spPr>
          <a:xfrm>
            <a:off x="3867566" y="2130056"/>
            <a:ext cx="2850932" cy="86066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>
                <a:gd name="adj" fmla="val 45248"/>
              </a:avLst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ja-JP" altLang="en-US" sz="5400" b="1" cap="none" spc="0" dirty="0">
                <a:ln/>
                <a:solidFill>
                  <a:schemeClr val="accent4"/>
                </a:solidFill>
                <a:effectLst/>
              </a:rPr>
              <a:t>会　　場</a:t>
            </a:r>
            <a:endParaRPr lang="en-US" altLang="ja-JP" sz="5400" b="1" cap="none" spc="0" dirty="0">
              <a:ln/>
              <a:solidFill>
                <a:schemeClr val="accent4"/>
              </a:solidFill>
              <a:effectLst/>
            </a:endParaRPr>
          </a:p>
          <a:p>
            <a:pPr algn="ctr"/>
            <a:r>
              <a:rPr lang="ja-JP" altLang="en-US" sz="5400" b="1" dirty="0">
                <a:ln/>
                <a:solidFill>
                  <a:schemeClr val="accent4"/>
                </a:solidFill>
              </a:rPr>
              <a:t>油縄子小</a:t>
            </a:r>
            <a:endParaRPr lang="en-US" altLang="ja-JP" sz="5400" b="1" dirty="0">
              <a:ln/>
              <a:solidFill>
                <a:schemeClr val="accent4"/>
              </a:solidFill>
            </a:endParaRPr>
          </a:p>
          <a:p>
            <a:pPr algn="ctr"/>
            <a:r>
              <a:rPr lang="ja-JP" altLang="en-US" sz="5400" b="1" cap="none" spc="0" dirty="0">
                <a:ln/>
                <a:solidFill>
                  <a:schemeClr val="accent4"/>
                </a:solidFill>
                <a:effectLst/>
              </a:rPr>
              <a:t>校庭・体育館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5B1EF2D-13BD-F28D-080C-1CD6B6398BCA}"/>
              </a:ext>
            </a:extLst>
          </p:cNvPr>
          <p:cNvGrpSpPr/>
          <p:nvPr/>
        </p:nvGrpSpPr>
        <p:grpSpPr>
          <a:xfrm>
            <a:off x="4483385" y="5334000"/>
            <a:ext cx="2958393" cy="457098"/>
            <a:chOff x="781050" y="5420736"/>
            <a:chExt cx="2958393" cy="457098"/>
          </a:xfrm>
        </p:grpSpPr>
        <p:sp>
          <p:nvSpPr>
            <p:cNvPr id="11" name="テキスト ボックス 7">
              <a:extLst>
                <a:ext uri="{FF2B5EF4-FFF2-40B4-BE49-F238E27FC236}">
                  <a16:creationId xmlns:a16="http://schemas.microsoft.com/office/drawing/2014/main" id="{625DB02E-024C-F7F4-8A40-08EE12AA1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6780" y="5477724"/>
              <a:ext cx="251266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itchFamily="50" charset="-128"/>
                </a:defRPr>
              </a:lvl9pPr>
            </a:lstStyle>
            <a:p>
              <a:r>
                <a:rPr lang="ja-JP" altLang="en-US" sz="2000" b="1" dirty="0"/>
                <a:t>参加賞あります</a:t>
              </a:r>
            </a:p>
          </p:txBody>
        </p:sp>
        <p:sp>
          <p:nvSpPr>
            <p:cNvPr id="12" name="星: 5 pt 11">
              <a:extLst>
                <a:ext uri="{FF2B5EF4-FFF2-40B4-BE49-F238E27FC236}">
                  <a16:creationId xmlns:a16="http://schemas.microsoft.com/office/drawing/2014/main" id="{475F0A56-1C59-CE58-9F15-842928122555}"/>
                </a:ext>
              </a:extLst>
            </p:cNvPr>
            <p:cNvSpPr/>
            <p:nvPr/>
          </p:nvSpPr>
          <p:spPr bwMode="auto">
            <a:xfrm>
              <a:off x="781050" y="5420736"/>
              <a:ext cx="413075" cy="447760"/>
            </a:xfrm>
            <a:prstGeom prst="star5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32" name="テキスト ボックス 5">
            <a:extLst>
              <a:ext uri="{FF2B5EF4-FFF2-40B4-BE49-F238E27FC236}">
                <a16:creationId xmlns:a16="http://schemas.microsoft.com/office/drawing/2014/main" id="{2BB61FCB-F52B-4785-B4FB-56F3F9F6D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70" y="3997802"/>
            <a:ext cx="61624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丸ゴシック体E" pitchFamily="49" charset="-128"/>
                <a:ea typeface="AR丸ゴシック体E" pitchFamily="49" charset="-128"/>
              </a:rPr>
              <a:t>☆雨天時は体育館で救急救命訓練とビデオ視聴実施</a:t>
            </a:r>
          </a:p>
        </p:txBody>
      </p:sp>
      <p:grpSp>
        <p:nvGrpSpPr>
          <p:cNvPr id="33" name="グループ化 6">
            <a:extLst>
              <a:ext uri="{FF2B5EF4-FFF2-40B4-BE49-F238E27FC236}">
                <a16:creationId xmlns:a16="http://schemas.microsoft.com/office/drawing/2014/main" id="{6EBD09D9-481E-4C41-A419-040E9712A7E3}"/>
              </a:ext>
            </a:extLst>
          </p:cNvPr>
          <p:cNvGrpSpPr>
            <a:grpSpLocks/>
          </p:cNvGrpSpPr>
          <p:nvPr/>
        </p:nvGrpSpPr>
        <p:grpSpPr bwMode="auto">
          <a:xfrm>
            <a:off x="268288" y="6567693"/>
            <a:ext cx="6970712" cy="906181"/>
            <a:chOff x="177801" y="6342063"/>
            <a:chExt cx="6970712" cy="906182"/>
          </a:xfrm>
        </p:grpSpPr>
        <p:sp>
          <p:nvSpPr>
            <p:cNvPr id="34" name="Text Box 6">
              <a:extLst>
                <a:ext uri="{FF2B5EF4-FFF2-40B4-BE49-F238E27FC236}">
                  <a16:creationId xmlns:a16="http://schemas.microsoft.com/office/drawing/2014/main" id="{4EFA3AC8-B11F-481C-BBA5-93BE02FA83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01" y="6342063"/>
              <a:ext cx="6970712" cy="4616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1429" tIns="45715" rIns="91429" bIns="45715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2400" b="1" dirty="0">
                  <a:ea typeface="AR丸ゴシック体M" pitchFamily="49" charset="-128"/>
                </a:rPr>
                <a:t>（ミニ運動会は晴・雨にかかわらず体育館です）</a:t>
              </a:r>
            </a:p>
          </p:txBody>
        </p:sp>
        <p:sp>
          <p:nvSpPr>
            <p:cNvPr id="36" name="テキスト ボックス 2">
              <a:extLst>
                <a:ext uri="{FF2B5EF4-FFF2-40B4-BE49-F238E27FC236}">
                  <a16:creationId xmlns:a16="http://schemas.microsoft.com/office/drawing/2014/main" id="{A3291EC6-59F9-4D45-B4DA-33BC97D6CA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4499" y="6724370"/>
              <a:ext cx="388778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ja-JP" altLang="en-US" sz="2800" b="1" dirty="0">
                  <a:ea typeface="AR丸ゴシック体M" pitchFamily="49" charset="-128"/>
                </a:rPr>
                <a:t>＊</a:t>
              </a:r>
              <a:r>
                <a:rPr lang="ja-JP" altLang="en-US" sz="2800" b="1" dirty="0">
                  <a:solidFill>
                    <a:srgbClr val="FF0000"/>
                  </a:solidFill>
                  <a:ea typeface="AR丸ゴシック体M" pitchFamily="49" charset="-128"/>
                </a:rPr>
                <a:t>上履き持参下さい</a:t>
              </a:r>
              <a:endParaRPr lang="ja-JP" altLang="en-US" sz="2800" dirty="0">
                <a:solidFill>
                  <a:srgbClr val="FF0000"/>
                </a:solidFill>
                <a:ea typeface="AR P丸ゴシック体M" pitchFamily="50" charset="-128"/>
              </a:endParaRPr>
            </a:p>
          </p:txBody>
        </p:sp>
      </p:grpSp>
      <p:sp>
        <p:nvSpPr>
          <p:cNvPr id="40" name="Text Box 40">
            <a:extLst>
              <a:ext uri="{FF2B5EF4-FFF2-40B4-BE49-F238E27FC236}">
                <a16:creationId xmlns:a16="http://schemas.microsoft.com/office/drawing/2014/main" id="{794036CE-C31D-4CD9-944E-EE3BA9738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18" y="10100758"/>
            <a:ext cx="64039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ja-JP" sz="2400" b="1" i="1" kern="100" dirty="0">
                <a:solidFill>
                  <a:srgbClr val="FF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ゆ</a:t>
            </a:r>
            <a:r>
              <a:rPr lang="ja-JP" altLang="ja-JP" sz="1400" b="1" i="1" kern="100" spc="-10" dirty="0">
                <a:solidFill>
                  <a:srgbClr val="FF00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めのあるまち</a:t>
            </a: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ja-JP" altLang="ja-JP" sz="1400" i="1" kern="100" dirty="0">
                <a:solidFill>
                  <a:srgbClr val="FF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夢　 </a:t>
            </a:r>
            <a:r>
              <a:rPr lang="ja-JP" altLang="ja-JP" sz="2400" b="1" i="1" kern="100" dirty="0">
                <a:solidFill>
                  <a:srgbClr val="009933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な</a:t>
            </a:r>
            <a:r>
              <a:rPr lang="ja-JP" altLang="ja-JP" sz="1400" b="1" i="1" kern="100" spc="-10" dirty="0">
                <a:solidFill>
                  <a:srgbClr val="00FF66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ごやかなまち</a:t>
            </a:r>
            <a:r>
              <a:rPr lang="en-US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ja-JP" altLang="ja-JP" sz="1400" i="1" kern="100" dirty="0">
                <a:solidFill>
                  <a:srgbClr val="009933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和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ja-JP" altLang="ja-JP" sz="2400" b="1" i="1" kern="100" dirty="0">
                <a:solidFill>
                  <a:srgbClr val="0066CC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ご</a:t>
            </a:r>
            <a:r>
              <a:rPr lang="ja-JP" altLang="ja-JP" sz="1400" b="1" i="1" kern="100" spc="-10" dirty="0">
                <a:solidFill>
                  <a:srgbClr val="3399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近所が助け合うまち</a:t>
            </a:r>
            <a:r>
              <a:rPr lang="ja-JP" altLang="ja-JP" sz="1400" kern="1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1400" i="1" kern="100" dirty="0">
                <a:solidFill>
                  <a:srgbClr val="0066CC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共助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2201</TotalTime>
  <Words>124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 P丸ゴシック体E</vt:lpstr>
      <vt:lpstr>AR P丸ゴシック体M</vt:lpstr>
      <vt:lpstr>AR丸ゴシック体E</vt:lpstr>
      <vt:lpstr>ＭＳ Ｐゴシック</vt:lpstr>
      <vt:lpstr>游明朝</vt:lpstr>
      <vt:lpstr>Times New Roman</vt:lpstr>
      <vt:lpstr>標準デザイン</vt:lpstr>
      <vt:lpstr>花子フォトレタッチ 1.0 /R.1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ＴＡＫＡＨＡＳＨＩ</dc:creator>
  <cp:lastModifiedBy>setup</cp:lastModifiedBy>
  <cp:revision>248</cp:revision>
  <cp:lastPrinted>2025-10-17T01:04:22Z</cp:lastPrinted>
  <dcterms:created xsi:type="dcterms:W3CDTF">2009-10-01T00:42:54Z</dcterms:created>
  <dcterms:modified xsi:type="dcterms:W3CDTF">2025-10-17T01:05:25Z</dcterms:modified>
</cp:coreProperties>
</file>